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ver_w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Aero Ghost — Precision Drone Services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463040"/>
            <a:ext cx="1078992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Shared regional drone hubs, dispatched on demand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Precision spraying, fertilization &amp; aerial crop monitoring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Brings commercial-grade precision agriculture to smallholder economics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SCM Financials — Payments &amp; Farm Financing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463040"/>
            <a:ext cx="1078992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Merchant onboarding built for first-time rural micro-merchants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Harvest payment processing and input financing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Digital wallets and financial dashboards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Beezifi — Farm Operations &amp; Marketplace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463040"/>
            <a:ext cx="1078992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Farm records, inventory &amp; cooperative management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Soko Direct marketplace — direct-to-buyer produce sales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The operating backbone that keeps a farm organized and connected to market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YouLabs — Visualization Intelligence Platform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463040"/>
            <a:ext cx="1078992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YouBot — plain-language conversational assistant over all four other platforms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SmartBubble AI — visual dashboards and cross-platform analytics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Reads data rather than owning it — the same facts, rendered for farmers, Country Directors, and sponsors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Theory of Change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14</a:t>
            </a:r>
          </a:p>
        </p:txBody>
      </p:sp>
      <p:pic>
        <p:nvPicPr>
          <p:cNvPr id="9" name="Picture 8" descr="theory_of_chan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256414"/>
            <a:ext cx="11612880" cy="507669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24-Month Implementation Roadmap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15</a:t>
            </a:r>
          </a:p>
        </p:txBody>
      </p:sp>
      <p:pic>
        <p:nvPicPr>
          <p:cNvPr id="9" name="Picture 8" descr="gantt_ch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841" y="1005840"/>
            <a:ext cx="7345837" cy="557784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The Farmer Journey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16</a:t>
            </a:r>
          </a:p>
        </p:txBody>
      </p:sp>
      <p:pic>
        <p:nvPicPr>
          <p:cNvPr id="9" name="Picture 8" descr="student_journe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505527"/>
            <a:ext cx="11612880" cy="439558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Governance &amp; Organizational Structure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17</a:t>
            </a:r>
          </a:p>
        </p:txBody>
      </p:sp>
      <p:pic>
        <p:nvPicPr>
          <p:cNvPr id="9" name="Picture 8" descr="org_ch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117" y="1005840"/>
            <a:ext cx="8535284" cy="55778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Program Budget — $8,125,000,000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18</a:t>
            </a:r>
          </a:p>
        </p:txBody>
      </p:sp>
      <p:pic>
        <p:nvPicPr>
          <p:cNvPr id="9" name="Picture 8" descr="budget_breakdow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871" y="1097280"/>
            <a:ext cx="9447777" cy="539496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Cash Flow Projection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19</a:t>
            </a:r>
          </a:p>
        </p:txBody>
      </p:sp>
      <p:pic>
        <p:nvPicPr>
          <p:cNvPr id="9" name="Picture 8" descr="cash_f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528912"/>
            <a:ext cx="11064240" cy="444025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28016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i="0">
                <a:solidFill>
                  <a:srgbClr val="DDA011"/>
                </a:solidFill>
                <a:latin typeface="Calibri"/>
              </a:rPr>
              <a:t>AGENDA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What We Will Cover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56616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The Opportunity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Program Goals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The Farmer Package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Technology Ecosystem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Theory of Change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Implementation Roadmap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43400" y="1371600"/>
            <a:ext cx="356616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Governance &amp; Leadership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Financial Model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Fundraising &amp; Sponsorship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Risk Management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Monitoring &amp; Impact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38160" y="1371600"/>
            <a:ext cx="356616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Sustainability &amp; Vision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Africa Deployment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Call to Action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Sponsorship Tiers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20</a:t>
            </a:r>
          </a:p>
        </p:txBody>
      </p:sp>
      <p:pic>
        <p:nvPicPr>
          <p:cNvPr id="9" name="Picture 8" descr="sponsor_tie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58797"/>
            <a:ext cx="11247120" cy="427192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Sponsorship Benefits Matrix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21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57200" y="1234440"/>
          <a:ext cx="1124712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4520"/>
                <a:gridCol w="1874520"/>
                <a:gridCol w="1874520"/>
                <a:gridCol w="1874520"/>
                <a:gridCol w="1874520"/>
                <a:gridCol w="1874520"/>
              </a:tblGrid>
              <a:tr h="705394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Benefit</a:t>
                      </a:r>
                    </a:p>
                  </a:txBody>
                  <a:tcPr>
                    <a:solidFill>
                      <a:srgbClr val="0B3D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Global</a:t>
                      </a:r>
                    </a:p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Partner</a:t>
                      </a:r>
                    </a:p>
                  </a:txBody>
                  <a:tcPr>
                    <a:solidFill>
                      <a:srgbClr val="0B3D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Platinum</a:t>
                      </a:r>
                    </a:p>
                  </a:txBody>
                  <a:tcPr>
                    <a:solidFill>
                      <a:srgbClr val="0B3D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Gold</a:t>
                      </a:r>
                    </a:p>
                  </a:txBody>
                  <a:tcPr>
                    <a:solidFill>
                      <a:srgbClr val="0B3D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Silver</a:t>
                      </a:r>
                    </a:p>
                  </a:txBody>
                  <a:tcPr>
                    <a:solidFill>
                      <a:srgbClr val="0B3D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Individual</a:t>
                      </a:r>
                    </a:p>
                  </a:txBody>
                  <a:tcPr>
                    <a:solidFill>
                      <a:srgbClr val="0B3D62"/>
                    </a:solidFill>
                  </a:tcPr>
                </a:tc>
              </a:tr>
              <a:tr h="705394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0B0B0B"/>
                          </a:solidFill>
                        </a:rPr>
                        <a:t>Named recognition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</a:tr>
              <a:tr h="705394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0B0B0B"/>
                          </a:solidFill>
                        </a:rPr>
                        <a:t>Logo on annual report cover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05394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0B0B0B"/>
                          </a:solidFill>
                        </a:rPr>
                        <a:t>Steering Committee seat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</a:tr>
              <a:tr h="705394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0B0B0B"/>
                          </a:solidFill>
                        </a:rPr>
                        <a:t>Audited financials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05394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0B0B0B"/>
                          </a:solidFill>
                        </a:rPr>
                        <a:t>Quarterly program report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</a:tr>
              <a:tr h="705396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0B0B0B"/>
                          </a:solidFill>
                        </a:rPr>
                        <a:t>Harvest showcase invite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Enterprise Risk Matrix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22</a:t>
            </a:r>
          </a:p>
        </p:txBody>
      </p:sp>
      <p:pic>
        <p:nvPicPr>
          <p:cNvPr id="9" name="Picture 8" descr="risk_matri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0" y="1244475"/>
            <a:ext cx="5486400" cy="5100568"/>
          </a:xfrm>
          <a:prstGeom prst="rect">
            <a:avLst/>
          </a:prstGeom>
        </p:spPr>
      </p:pic>
      <p:pic>
        <p:nvPicPr>
          <p:cNvPr id="10" name="Picture 9" descr="risk_lege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0" y="2811815"/>
            <a:ext cx="4846320" cy="187444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28016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i="0">
                <a:solidFill>
                  <a:srgbClr val="DDA011"/>
                </a:solidFill>
                <a:latin typeface="Calibri"/>
              </a:rPr>
              <a:t>MONITORING &amp; EVALUATION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Executive Impact Dashboard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23</a:t>
            </a:r>
          </a:p>
        </p:txBody>
      </p:sp>
      <p:pic>
        <p:nvPicPr>
          <p:cNvPr id="10" name="Picture 9" descr="kpi_dashbo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620" y="1051560"/>
            <a:ext cx="9126279" cy="553212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Expected Impact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24</a:t>
            </a:r>
          </a:p>
        </p:txBody>
      </p:sp>
      <p:pic>
        <p:nvPicPr>
          <p:cNvPr id="9" name="Picture 8" descr="impact_multipli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777" y="1188720"/>
            <a:ext cx="9443965" cy="521208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Sustainability Plan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371600"/>
            <a:ext cx="10972800" cy="5029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26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Continued platform access — discounted alumni continuation pricing for Jozie AI, Aero Ghost, SCM Financials, Beezifi &amp; YouLabs</a:t>
            </a:r>
          </a:p>
          <a:p>
            <a:pPr>
              <a:lnSpc>
                <a:spcPct val="108000"/>
              </a:lnSpc>
              <a:spcAft>
                <a:spcPts val="26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Local partnerships — agrodealers, savings &amp; credit cooperatives, and national agriculture offices</a:t>
            </a:r>
          </a:p>
          <a:p>
            <a:pPr>
              <a:lnSpc>
                <a:spcPct val="108000"/>
              </a:lnSpc>
              <a:spcAft>
                <a:spcPts val="26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Reinvestment &amp; alumni network — top farmers mentor and sponsor the next cohort</a:t>
            </a:r>
          </a:p>
          <a:p>
            <a:pPr>
              <a:lnSpc>
                <a:spcPct val="108000"/>
              </a:lnSpc>
              <a:spcAft>
                <a:spcPts val="26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Mentorship &amp; growth — each wave's mentors commit to 6+ months of continued informal support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Africa Deployment Plan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26</a:t>
            </a:r>
          </a:p>
        </p:txBody>
      </p:sp>
      <p:pic>
        <p:nvPicPr>
          <p:cNvPr id="9" name="Picture 8" descr="map_south_americ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242605"/>
            <a:ext cx="4846320" cy="510430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1188720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0B0B0B"/>
                </a:solidFill>
                <a:latin typeface="Calibri"/>
              </a:rPr>
              <a:t>Nigeria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0400" y="1188720"/>
            <a:ext cx="685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0" i="0">
                <a:solidFill>
                  <a:srgbClr val="0B3D62"/>
                </a:solidFill>
                <a:latin typeface="Calibri"/>
              </a:rPr>
              <a:t>1,250,000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1755648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0B0B0B"/>
                </a:solidFill>
                <a:latin typeface="Calibri"/>
              </a:rPr>
              <a:t>Ethiopia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0400" y="1755648"/>
            <a:ext cx="685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0" i="0">
                <a:solidFill>
                  <a:srgbClr val="0B3D62"/>
                </a:solidFill>
                <a:latin typeface="Calibri"/>
              </a:rPr>
              <a:t>1,000,000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2322576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0B0B0B"/>
                </a:solidFill>
                <a:latin typeface="Calibri"/>
              </a:rPr>
              <a:t>Kenya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00400" y="2322576"/>
            <a:ext cx="685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0" i="0">
                <a:solidFill>
                  <a:srgbClr val="0B3D62"/>
                </a:solidFill>
                <a:latin typeface="Calibri"/>
              </a:rPr>
              <a:t>750,000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2889504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0B0B0B"/>
                </a:solidFill>
                <a:latin typeface="Calibri"/>
              </a:rPr>
              <a:t>Tanzania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00400" y="2889504"/>
            <a:ext cx="685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0" i="0">
                <a:solidFill>
                  <a:srgbClr val="0B3D62"/>
                </a:solidFill>
                <a:latin typeface="Calibri"/>
              </a:rPr>
              <a:t>600,000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3456432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0B0B0B"/>
                </a:solidFill>
                <a:latin typeface="Calibri"/>
              </a:rPr>
              <a:t>Uganda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00400" y="3456432"/>
            <a:ext cx="685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0" i="0">
                <a:solidFill>
                  <a:srgbClr val="0B3D62"/>
                </a:solidFill>
                <a:latin typeface="Calibri"/>
              </a:rPr>
              <a:t>500,000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7200" y="4023360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0B0B0B"/>
                </a:solidFill>
                <a:latin typeface="Calibri"/>
              </a:rPr>
              <a:t>Ghana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00400" y="4023360"/>
            <a:ext cx="685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0" i="0">
                <a:solidFill>
                  <a:srgbClr val="0B3D62"/>
                </a:solidFill>
                <a:latin typeface="Calibri"/>
              </a:rPr>
              <a:t>375,000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4590288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0B0B0B"/>
                </a:solidFill>
                <a:latin typeface="Calibri"/>
              </a:rPr>
              <a:t>Rwanda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00400" y="4590288"/>
            <a:ext cx="685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0" i="0">
                <a:solidFill>
                  <a:srgbClr val="0B3D62"/>
                </a:solidFill>
                <a:latin typeface="Calibri"/>
              </a:rPr>
              <a:t>275,000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" y="5157216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0B0B0B"/>
                </a:solidFill>
                <a:latin typeface="Calibri"/>
              </a:rPr>
              <a:t>Zambia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200400" y="5157216"/>
            <a:ext cx="685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0" i="0">
                <a:solidFill>
                  <a:srgbClr val="0B3D62"/>
                </a:solidFill>
                <a:latin typeface="Calibri"/>
              </a:rPr>
              <a:t>250,000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A Five-Year Vision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27</a:t>
            </a:r>
          </a:p>
        </p:txBody>
      </p:sp>
      <p:pic>
        <p:nvPicPr>
          <p:cNvPr id="9" name="Picture 8" descr="five_year_vis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940" y="1188720"/>
            <a:ext cx="9961638" cy="512064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Join Us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280160"/>
            <a:ext cx="1097280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650" b="0" i="0">
                <a:solidFill>
                  <a:srgbClr val="3D4550"/>
                </a:solidFill>
                <a:latin typeface="Calibri"/>
              </a:rPr>
              <a:t>A transparent $1,625 unit of investment that scales from a single sponsor to a $812,500,000 Global Partner commitment — with quarterly reporting against every KPI in this presentation.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2743200"/>
            <a:ext cx="11064240" cy="1920240"/>
          </a:xfrm>
          <a:prstGeom prst="rect">
            <a:avLst/>
          </a:prstGeom>
          <a:solidFill>
            <a:srgbClr val="CDE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26080"/>
            <a:ext cx="10607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1" i="0">
                <a:solidFill>
                  <a:srgbClr val="0B3D62"/>
                </a:solidFill>
                <a:latin typeface="Calibri"/>
              </a:rPr>
              <a:t>NEXT STEPS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291840"/>
            <a:ext cx="1042416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600"/>
              </a:spcAft>
            </a:pPr>
            <a:r>
              <a:rPr sz="1350">
                <a:solidFill>
                  <a:srgbClr val="0B0B0B"/>
                </a:solidFill>
                <a:latin typeface="Calibri"/>
              </a:rPr>
              <a:t>›  Contact the Catholic Project Fund Partnerships Office to discuss tier and country preference</a:t>
            </a: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sz="1350">
                <a:solidFill>
                  <a:srgbClr val="0B0B0B"/>
                </a:solidFill>
                <a:latin typeface="Calibri"/>
              </a:rPr>
              <a:t>›  Execute a partnership agreement outlining terms and reporting cadence</a:t>
            </a: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sz="1350">
                <a:solidFill>
                  <a:srgbClr val="0B0B0B"/>
                </a:solidFill>
                <a:latin typeface="Calibri"/>
              </a:rPr>
              <a:t>›  Receive recognition placement and your first quarterly report after Months 1–2 governance close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651760"/>
            <a:ext cx="103327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 i="0">
                <a:solidFill>
                  <a:srgbClr val="FFFFFF"/>
                </a:solidFill>
                <a:latin typeface="Georgia"/>
              </a:rPr>
              <a:t>Thank 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566160"/>
            <a:ext cx="10332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800" b="1" i="0">
                <a:solidFill>
                  <a:srgbClr val="DDA011"/>
                </a:solidFill>
                <a:latin typeface="Calibri"/>
              </a:rPr>
              <a:t>Catholic Project Fund Partnerships Office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069080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0" i="0">
                <a:solidFill>
                  <a:srgbClr val="D7E3F2"/>
                </a:solidFill>
                <a:latin typeface="Calibri"/>
              </a:rPr>
              <a:t>African Agricultural AI &amp; Drone Initiative (AAADI)  ·  July 2026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Executive Summary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143000"/>
            <a:ext cx="1124712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550" b="0" i="0">
                <a:solidFill>
                  <a:srgbClr val="3D4550"/>
                </a:solidFill>
                <a:latin typeface="Calibri"/>
              </a:rPr>
              <a:t>A twenty-four-month, $8,125,000,000 initiative sponsored by the Catholic Project Fund to turn 5 million smallholder farmers across eight African countries into higher-yield agricultural entrepreneurs — with hardware, connectivity, AI, drones, payments, and visualization intelligence bundled into a single $1,625 package per farmer.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2423160"/>
            <a:ext cx="1737360" cy="1371600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" y="2651760"/>
            <a:ext cx="1737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2200" b="1" i="0">
                <a:solidFill>
                  <a:srgbClr val="DDA011"/>
                </a:solidFill>
                <a:latin typeface="Georgia"/>
              </a:rPr>
              <a:t>5M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29184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050" b="0" i="0">
                <a:solidFill>
                  <a:srgbClr val="D7E3F2"/>
                </a:solidFill>
                <a:latin typeface="Calibri"/>
              </a:rPr>
              <a:t>Sponsored Farmers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304288" y="2423160"/>
            <a:ext cx="1737360" cy="1371600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304288" y="2651760"/>
            <a:ext cx="1737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2200" b="1" i="0">
                <a:solidFill>
                  <a:srgbClr val="DDA011"/>
                </a:solidFill>
                <a:latin typeface="Georgia"/>
              </a:rPr>
              <a:t>$8.1B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04288" y="329184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050" b="0" i="0">
                <a:solidFill>
                  <a:srgbClr val="D7E3F2"/>
                </a:solidFill>
                <a:latin typeface="Calibri"/>
              </a:rPr>
              <a:t>Total Budget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151376" y="2423160"/>
            <a:ext cx="1737360" cy="1371600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151376" y="2651760"/>
            <a:ext cx="1737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2200" b="1" i="0">
                <a:solidFill>
                  <a:srgbClr val="DDA011"/>
                </a:solidFill>
                <a:latin typeface="Georgia"/>
              </a:rPr>
              <a:t>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51376" y="329184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050" b="0" i="0">
                <a:solidFill>
                  <a:srgbClr val="D7E3F2"/>
                </a:solidFill>
                <a:latin typeface="Calibri"/>
              </a:rPr>
              <a:t>Countries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998464" y="2423160"/>
            <a:ext cx="1737360" cy="1371600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998464" y="2651760"/>
            <a:ext cx="1737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2200" b="1" i="0">
                <a:solidFill>
                  <a:srgbClr val="DDA011"/>
                </a:solidFill>
                <a:latin typeface="Georgia"/>
              </a:rPr>
              <a:t>24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98464" y="329184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050" b="0" i="0">
                <a:solidFill>
                  <a:srgbClr val="D7E3F2"/>
                </a:solidFill>
                <a:latin typeface="Calibri"/>
              </a:rPr>
              <a:t>Months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845552" y="2423160"/>
            <a:ext cx="1737360" cy="1371600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845552" y="2651760"/>
            <a:ext cx="1737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2200" b="1" i="0">
                <a:solidFill>
                  <a:srgbClr val="DDA011"/>
                </a:solidFill>
                <a:latin typeface="Georgia"/>
              </a:rPr>
              <a:t>$1,625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845552" y="329184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050" b="0" i="0">
                <a:solidFill>
                  <a:srgbClr val="D7E3F2"/>
                </a:solidFill>
                <a:latin typeface="Calibri"/>
              </a:rPr>
              <a:t>Per Farmer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692640" y="2423160"/>
            <a:ext cx="1737360" cy="1371600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692640" y="2651760"/>
            <a:ext cx="1737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2200" b="1" i="0">
                <a:solidFill>
                  <a:srgbClr val="DDA011"/>
                </a:solidFill>
                <a:latin typeface="Georgia"/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92640" y="329184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050" b="0" i="0">
                <a:solidFill>
                  <a:srgbClr val="D7E3F2"/>
                </a:solidFill>
                <a:latin typeface="Calibri"/>
              </a:rPr>
              <a:t>Tech Partners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" y="4297680"/>
            <a:ext cx="1124712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600"/>
              </a:spcAft>
            </a:pPr>
            <a:r>
              <a:rPr sz="1400">
                <a:solidFill>
                  <a:srgbClr val="0B0B0B"/>
                </a:solidFill>
                <a:latin typeface="Calibri"/>
              </a:rPr>
              <a:t>›  Five integrated platforms — Jozie AI, Aero Ghost, SCM Financials, Beezifi, YouLabs — give every farmer a full precision-agriculture infrastructure</a:t>
            </a: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sz="1400">
                <a:solidFill>
                  <a:srgbClr val="0B0B0B"/>
                </a:solidFill>
                <a:latin typeface="Calibri"/>
              </a:rPr>
              <a:t>›  A disciplined 24-month, two-wave roadmap moves from governance through deployment, curriculum, and a Month-24 continental harvest showcase</a:t>
            </a: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sz="1400">
                <a:solidFill>
                  <a:srgbClr val="0B0B0B"/>
                </a:solidFill>
                <a:latin typeface="Calibri"/>
              </a:rPr>
              <a:t>›  Five sponsorship tiers scale from $1,625 (one farmer) to $812,500,000 (500,000 farmers, Global Partner)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28016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i="0">
                <a:solidFill>
                  <a:srgbClr val="DDA011"/>
                </a:solidFill>
                <a:latin typeface="Calibri"/>
              </a:rPr>
              <a:t>THE OPPORTUNITY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The Scale of the Opportunity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4</a:t>
            </a:r>
          </a:p>
        </p:txBody>
      </p:sp>
      <p:pic>
        <p:nvPicPr>
          <p:cNvPr id="10" name="Picture 9" descr="continental_sca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959" y="1051560"/>
            <a:ext cx="8409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The Opportunity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234440"/>
            <a:ext cx="10789920" cy="4937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18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Africa's ~33 million smallholder farms produce 70–80% of the continent's food supply and employ 60–70% of its workforce</a:t>
            </a:r>
          </a:p>
          <a:p>
            <a:pPr>
              <a:lnSpc>
                <a:spcPct val="108000"/>
              </a:lnSpc>
              <a:spcAft>
                <a:spcPts val="18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Agriculture employs roughly half to two-thirds of the workforce across AAADI's eight countries, dominated by 1-2 hectare smallholder farms</a:t>
            </a:r>
          </a:p>
          <a:p>
            <a:pPr>
              <a:lnSpc>
                <a:spcPct val="108000"/>
              </a:lnSpc>
              <a:spcAft>
                <a:spcPts val="18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1 in 3 smallholder households lacks reliable connectivity</a:t>
            </a:r>
          </a:p>
          <a:p>
            <a:pPr>
              <a:lnSpc>
                <a:spcPct val="108000"/>
              </a:lnSpc>
              <a:spcAft>
                <a:spcPts val="18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Extension-officer-to-farmer ratios often exceed 1-to-1,000</a:t>
            </a:r>
          </a:p>
          <a:p>
            <a:pPr>
              <a:lnSpc>
                <a:spcPct val="108000"/>
              </a:lnSpc>
              <a:spcAft>
                <a:spcPts val="18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AI and precision drones have collapsed the cost of commercial-grade farming — but only for those with the device, connectivity, and training</a:t>
            </a:r>
          </a:p>
          <a:p>
            <a:pPr>
              <a:lnSpc>
                <a:spcPct val="108000"/>
              </a:lnSpc>
              <a:spcAft>
                <a:spcPts val="18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Blanket input-subsidy programs consistently underperform: inputs are routinely over-applied, under-applied, or resold informally without agronomic guidance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Program Goals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188720"/>
            <a:ext cx="112471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700" b="1" i="0">
                <a:solidFill>
                  <a:srgbClr val="0B3D62"/>
                </a:solidFill>
                <a:latin typeface="Georgia"/>
              </a:rPr>
              <a:t>$8,125,000,000 — 5,000,000 farmers × $1,625. One transparent unit economic model.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2148840"/>
            <a:ext cx="8046720" cy="566928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148840"/>
            <a:ext cx="5486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0" i="0">
                <a:solidFill>
                  <a:srgbClr val="0B0B0B"/>
                </a:solidFill>
                <a:latin typeface="Calibri"/>
              </a:rPr>
              <a:t>Total funds raised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2148840"/>
            <a:ext cx="20116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350" b="1" i="0">
                <a:solidFill>
                  <a:srgbClr val="0B3D62"/>
                </a:solidFill>
                <a:latin typeface="Calibri"/>
              </a:rPr>
              <a:t>$8,125,000,000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2807208"/>
            <a:ext cx="8046720" cy="566928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2807208"/>
            <a:ext cx="5486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0" i="0">
                <a:solidFill>
                  <a:srgbClr val="0B0B0B"/>
                </a:solidFill>
                <a:latin typeface="Calibri"/>
              </a:rPr>
              <a:t>Farmers sponsored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9360" y="2807208"/>
            <a:ext cx="20116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350" b="1" i="0">
                <a:solidFill>
                  <a:srgbClr val="0B3D62"/>
                </a:solidFill>
                <a:latin typeface="Calibri"/>
              </a:rPr>
              <a:t>5,000,000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3465576"/>
            <a:ext cx="8046720" cy="566928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465576"/>
            <a:ext cx="5486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0" i="0">
                <a:solidFill>
                  <a:srgbClr val="0B0B0B"/>
                </a:solidFill>
                <a:latin typeface="Calibri"/>
              </a:rPr>
              <a:t>Countries reached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3465576"/>
            <a:ext cx="20116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350" b="1" i="0">
                <a:solidFill>
                  <a:srgbClr val="0B3D62"/>
                </a:solidFill>
                <a:latin typeface="Calibri"/>
              </a:rPr>
              <a:t>8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4123944"/>
            <a:ext cx="8046720" cy="566928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4123944"/>
            <a:ext cx="5486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0" i="0">
                <a:solidFill>
                  <a:srgbClr val="0B0B0B"/>
                </a:solidFill>
                <a:latin typeface="Calibri"/>
              </a:rPr>
              <a:t>Program duration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09360" y="4123944"/>
            <a:ext cx="20116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350" b="1" i="0">
                <a:solidFill>
                  <a:srgbClr val="0B3D62"/>
                </a:solidFill>
                <a:latin typeface="Calibri"/>
              </a:rPr>
              <a:t>24 months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4782312"/>
            <a:ext cx="8046720" cy="566928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4782312"/>
            <a:ext cx="5486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0" i="0">
                <a:solidFill>
                  <a:srgbClr val="0B0B0B"/>
                </a:solidFill>
                <a:latin typeface="Calibri"/>
              </a:rPr>
              <a:t>Drone service coverage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09360" y="4782312"/>
            <a:ext cx="20116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350" b="1" i="0">
                <a:solidFill>
                  <a:srgbClr val="0B3D62"/>
                </a:solidFill>
                <a:latin typeface="Calibri"/>
              </a:rPr>
              <a:t>≥ 1.5M ha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5440679"/>
            <a:ext cx="8046720" cy="566928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5440679"/>
            <a:ext cx="5486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0" i="0">
                <a:solidFill>
                  <a:srgbClr val="0B0B0B"/>
                </a:solidFill>
                <a:latin typeface="Calibri"/>
              </a:rPr>
              <a:t>Farmers with recorded yield increase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09360" y="5440679"/>
            <a:ext cx="20116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350" b="1" i="0">
                <a:solidFill>
                  <a:srgbClr val="0B3D62"/>
                </a:solidFill>
                <a:latin typeface="Calibri"/>
              </a:rPr>
              <a:t>≥ 3.9M (78%)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28016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i="0">
                <a:solidFill>
                  <a:srgbClr val="DDA011"/>
                </a:solidFill>
                <a:latin typeface="Calibri"/>
              </a:rPr>
              <a:t>$1,625 PER FARMER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The Farmer Package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7</a:t>
            </a:r>
          </a:p>
        </p:txBody>
      </p:sp>
      <p:pic>
        <p:nvPicPr>
          <p:cNvPr id="10" name="Picture 9" descr="package_breakdow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34" y="1097280"/>
            <a:ext cx="11377450" cy="53949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The AAADI Technology Ecosystem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8</a:t>
            </a:r>
          </a:p>
        </p:txBody>
      </p:sp>
      <p:pic>
        <p:nvPicPr>
          <p:cNvPr id="9" name="Picture 8" descr="tech_ecosyste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5766" y="1051560"/>
            <a:ext cx="5849986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Jozie AI — The AI Crop Advisory Platform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DDA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AAADI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9</a:t>
            </a:r>
          </a:p>
        </p:txBody>
      </p:sp>
      <p:pic>
        <p:nvPicPr>
          <p:cNvPr id="9" name="Picture 8" descr="ai_team_dia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335" y="1097280"/>
            <a:ext cx="5300689" cy="53949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1463040"/>
            <a:ext cx="539496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1800"/>
              </a:spcAft>
            </a:pPr>
            <a:r>
              <a:rPr sz="1550">
                <a:solidFill>
                  <a:srgbClr val="0B0B0B"/>
                </a:solidFill>
                <a:latin typeface="Calibri"/>
              </a:rPr>
              <a:t>›  Crop planning, pest &amp; disease detection, weather &amp; irrigation guidance</a:t>
            </a:r>
          </a:p>
          <a:p>
            <a:pPr>
              <a:lnSpc>
                <a:spcPct val="108000"/>
              </a:lnSpc>
              <a:spcAft>
                <a:spcPts val="1800"/>
              </a:spcAft>
            </a:pPr>
            <a:r>
              <a:rPr sz="1550">
                <a:solidFill>
                  <a:srgbClr val="0B0B0B"/>
                </a:solidFill>
                <a:latin typeface="Calibri"/>
              </a:rPr>
              <a:t>›  Yield forecasting, market price advisory, financial planning</a:t>
            </a:r>
          </a:p>
          <a:p>
            <a:pPr>
              <a:lnSpc>
                <a:spcPct val="108000"/>
              </a:lnSpc>
              <a:spcAft>
                <a:spcPts val="1800"/>
              </a:spcAft>
            </a:pPr>
            <a:r>
              <a:rPr sz="1550">
                <a:solidFill>
                  <a:srgbClr val="0B0B0B"/>
                </a:solidFill>
                <a:latin typeface="Calibri"/>
              </a:rPr>
              <a:t>›  Assistants collaborate as one coordinated AI advisory team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